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4"/>
  </p:sldMasterIdLst>
  <p:notesMasterIdLst>
    <p:notesMasterId r:id="rId17"/>
  </p:notesMasterIdLst>
  <p:handoutMasterIdLst>
    <p:handoutMasterId r:id="rId18"/>
  </p:handoutMasterIdLst>
  <p:sldIdLst>
    <p:sldId id="342" r:id="rId5"/>
    <p:sldId id="351" r:id="rId6"/>
    <p:sldId id="352" r:id="rId7"/>
    <p:sldId id="348" r:id="rId8"/>
    <p:sldId id="357" r:id="rId9"/>
    <p:sldId id="349" r:id="rId10"/>
    <p:sldId id="353" r:id="rId11"/>
    <p:sldId id="358" r:id="rId12"/>
    <p:sldId id="354" r:id="rId13"/>
    <p:sldId id="356" r:id="rId14"/>
    <p:sldId id="355" r:id="rId15"/>
    <p:sldId id="35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202E"/>
    <a:srgbClr val="FFFFFF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646"/>
  </p:normalViewPr>
  <p:slideViewPr>
    <p:cSldViewPr snapToGrid="0" snapToObjects="1" showGuides="1">
      <p:cViewPr varScale="1">
        <p:scale>
          <a:sx n="80" d="100"/>
          <a:sy n="80" d="100"/>
        </p:scale>
        <p:origin x="60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D2046123-7A2E-4B11-B56E-DF3816544159}" type="datetime1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463FF618-F07E-477B-AA5D-612E7A56D4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05A57289-8245-4DE3-9D77-C5BF63653B79}" type="datetime1">
              <a:rPr lang="fr-FR" smtClean="0"/>
              <a:pPr/>
              <a:t>13/01/2023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DEF75CB5-5666-5049-9AE0-38EFD385C2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13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70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EF75CB5-5666-5049-9AE0-38EFD385C2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785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30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69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EF75CB5-5666-5049-9AE0-38EFD385C21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6743509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331953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025616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2975799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2650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6030235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7964769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5070284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ce réservé du contenu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fr-F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 noProof="0"/>
              <a:t>Cliquez pour modifier le sous-titre</a:t>
            </a:r>
          </a:p>
        </p:txBody>
      </p:sp>
      <p:sp>
        <p:nvSpPr>
          <p:cNvPr id="8" name="Espace réservé au texte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fr-F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modifier le style de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65074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ce réservé du contenu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ce réservé du contenu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1" name="Espace réservé au texte 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fr-FR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fr-FR"/>
            </a:pPr>
            <a:r>
              <a:rPr lang="fr-FR" noProof="0">
                <a:solidFill>
                  <a:schemeClr val="bg1"/>
                </a:solidFill>
              </a:rPr>
              <a:t>Modifiez les styles du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fr-FR"/>
            </a:pPr>
            <a:r>
              <a:rPr lang="fr-FR" noProof="0">
                <a:solidFill>
                  <a:schemeClr val="bg1"/>
                </a:solidFill>
              </a:rPr>
              <a:t>Modifiez les styles du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fr-FR" noProof="0">
                <a:solidFill>
                  <a:schemeClr val="bg1"/>
                </a:solidFill>
              </a:rPr>
              <a:t>Modifiez les styles du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fr-FR"/>
            </a:pPr>
            <a:endParaRPr lang="fr-FR" noProof="0">
              <a:solidFill>
                <a:schemeClr val="bg1"/>
              </a:solidFill>
            </a:endParaRPr>
          </a:p>
          <a:p>
            <a:pPr rtl="0"/>
            <a:endParaRPr lang="fr-FR" noProof="0">
              <a:solidFill>
                <a:schemeClr val="bg1"/>
              </a:solidFill>
            </a:endParaRPr>
          </a:p>
          <a:p>
            <a:pPr rtl="0"/>
            <a:endParaRPr lang="fr-FR" noProof="0">
              <a:solidFill>
                <a:schemeClr val="bg1"/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6" name="Graphique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698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 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fr-FR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 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4" name="Graphique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Graphique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6" name="Graphique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86130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680603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 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8" name="Espace réservé au texte 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fr-FR" sz="2000" spc="300"/>
            </a:lvl1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0" name="Espace réservé au texte 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fr-FR" sz="2000" spc="300"/>
            </a:lvl1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fr-F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fr-FR" sz="1600"/>
            </a:lvl2pPr>
            <a:lvl3pPr marL="859536" indent="-283464">
              <a:defRPr lang="fr-FR" sz="1600"/>
            </a:lvl3pPr>
            <a:lvl4pPr marL="1152144">
              <a:defRPr lang="fr-FR" sz="1600"/>
            </a:lvl4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19" name="Espace réservé du contenu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fr-F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fr-FR" sz="1600"/>
            </a:lvl2pPr>
            <a:lvl3pPr marL="859536" indent="-283464">
              <a:defRPr lang="fr-FR" sz="1600"/>
            </a:lvl3pPr>
            <a:lvl4pPr marL="1152144">
              <a:defRPr lang="fr-FR" sz="1600"/>
            </a:lvl4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41" name="Graphique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42" name="Graphique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44" name="Graphique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8" name="Graphique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23383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Graphique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3" name="Graphique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7" name="Graphique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9" name="Graphique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92897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fr-FR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fr-FR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Cliquez ici pour insérer une image ou un graphique</a:t>
            </a:r>
            <a:endParaRPr lang="fr-FR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Graphique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3" name="Graphique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7" name="Graphique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9" name="Graphique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42127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ce réservé du contenu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ce réservé du contenu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 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cxnSp>
        <p:nvCxnSpPr>
          <p:cNvPr id="19" name="Connecteur droit 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fr-F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8" name="Graphique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2846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7817694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9154703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7342179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461971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2029375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859007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0319209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chemeClr val="tx2"/>
            </a:gs>
            <a:gs pos="81000">
              <a:schemeClr val="accent2">
                <a:lumMod val="60000"/>
                <a:lumOff val="40000"/>
              </a:schemeClr>
            </a:gs>
            <a:gs pos="27000">
              <a:schemeClr val="tx1"/>
            </a:gs>
            <a:gs pos="8000">
              <a:srgbClr val="00B050"/>
            </a:gs>
            <a:gs pos="0">
              <a:schemeClr val="accent2">
                <a:lumMod val="60000"/>
                <a:lumOff val="40000"/>
              </a:schemeClr>
            </a:gs>
            <a:gs pos="99000">
              <a:schemeClr val="accent2">
                <a:lumMod val="40000"/>
                <a:lumOff val="60000"/>
              </a:schemeClr>
            </a:gs>
          </a:gsLst>
          <a:lin ang="12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5030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4" r:id="rId2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ocuments%20administratif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linkedin.com/in/kermit-technologie-294632260/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hyperlink" Target="https://youtu.be/BBJa32lCaaY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www.facebook.com/profile.php?id=100089199460623" TargetMode="Externa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documents%20administratifs/charte%20graphique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516292"/>
            <a:ext cx="12191998" cy="13234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solidFill>
                  <a:schemeClr val="accent2"/>
                </a:solidFill>
              </a:rPr>
              <a:t>K3r-Tech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008037"/>
            <a:ext cx="12191997" cy="78111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5532550"/>
            <a:ext cx="12192000" cy="151552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Pour un </a:t>
            </a:r>
            <a:r>
              <a:rPr lang="fr-FR" dirty="0" err="1"/>
              <a:t>Dev-eloppement</a:t>
            </a:r>
            <a:r>
              <a:rPr lang="fr-FR" dirty="0"/>
              <a:t> plus vert</a:t>
            </a:r>
          </a:p>
        </p:txBody>
      </p:sp>
      <p:pic>
        <p:nvPicPr>
          <p:cNvPr id="6" name="Image 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D283A9BE-7C45-6C1C-9C13-6AE63693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87" y="3457254"/>
            <a:ext cx="2399417" cy="18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566DAE5C-0F9E-0C3F-BF46-B48EBE9FC6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3520972" y="1411711"/>
            <a:ext cx="4695127" cy="3625053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FA194674-7647-503E-8651-7EFB8A4F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9283"/>
            <a:ext cx="10515600" cy="1169477"/>
          </a:xfrm>
        </p:spPr>
        <p:txBody>
          <a:bodyPr/>
          <a:lstStyle/>
          <a:p>
            <a:r>
              <a:rPr lang="fr-FR" dirty="0"/>
              <a:t>Tout nos documents sont a disposition ci-joint :</a:t>
            </a:r>
            <a:br>
              <a:rPr lang="fr-FR" dirty="0"/>
            </a:br>
            <a:r>
              <a:rPr lang="fr-FR" dirty="0">
                <a:hlinkClick r:id="rId3" action="ppaction://hlinkfile"/>
              </a:rPr>
              <a:t>documents administratifs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9C6C40-6B24-D4E8-2BD4-AF9F02E2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15406311-ACCD-0169-83E6-362D3FA4CA57}"/>
              </a:ext>
            </a:extLst>
          </p:cNvPr>
          <p:cNvSpPr/>
          <p:nvPr/>
        </p:nvSpPr>
        <p:spPr>
          <a:xfrm>
            <a:off x="842838" y="826936"/>
            <a:ext cx="3506525" cy="4412348"/>
          </a:xfrm>
          <a:prstGeom prst="round2Diag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B36E73-D270-4899-A50A-0BE537CD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486" y="1904209"/>
            <a:ext cx="2159047" cy="3049582"/>
          </a:xfrm>
          <a:prstGeom prst="rect">
            <a:avLst/>
          </a:prstGeom>
        </p:spPr>
      </p:pic>
      <p:sp>
        <p:nvSpPr>
          <p:cNvPr id="9" name="Rectangle : avec coins arrondis en diagonale 8">
            <a:extLst>
              <a:ext uri="{FF2B5EF4-FFF2-40B4-BE49-F238E27FC236}">
                <a16:creationId xmlns:a16="http://schemas.microsoft.com/office/drawing/2014/main" id="{9117C9AC-6C3E-02A7-532A-EA9038D869AA}"/>
              </a:ext>
            </a:extLst>
          </p:cNvPr>
          <p:cNvSpPr/>
          <p:nvPr/>
        </p:nvSpPr>
        <p:spPr>
          <a:xfrm>
            <a:off x="7387708" y="826936"/>
            <a:ext cx="3506525" cy="4412346"/>
          </a:xfrm>
          <a:prstGeom prst="round2Diag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92ECBC-3493-CC49-DDA8-AE1EF79A0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448" y="1898956"/>
            <a:ext cx="2159046" cy="30600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837DC97-EACF-DA00-5181-056AB63C5551}"/>
              </a:ext>
            </a:extLst>
          </p:cNvPr>
          <p:cNvSpPr txBox="1"/>
          <p:nvPr/>
        </p:nvSpPr>
        <p:spPr>
          <a:xfrm>
            <a:off x="1188719" y="1098836"/>
            <a:ext cx="281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chemeClr val="accent2"/>
                </a:solidFill>
              </a:rPr>
              <a:t>Fiche de budget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8E1DCC-FB00-3E1D-A869-8A6A7E1C6048}"/>
              </a:ext>
            </a:extLst>
          </p:cNvPr>
          <p:cNvSpPr txBox="1"/>
          <p:nvPr/>
        </p:nvSpPr>
        <p:spPr>
          <a:xfrm>
            <a:off x="7848883" y="1098835"/>
            <a:ext cx="258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chemeClr val="accent2"/>
                </a:solidFill>
              </a:rPr>
              <a:t>Facture client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C29F2F-F8C0-88A8-7519-BEE92D5443DA}"/>
              </a:ext>
            </a:extLst>
          </p:cNvPr>
          <p:cNvSpPr txBox="1"/>
          <p:nvPr/>
        </p:nvSpPr>
        <p:spPr>
          <a:xfrm>
            <a:off x="2983064" y="249197"/>
            <a:ext cx="6225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accent2"/>
                </a:solidFill>
              </a:rPr>
              <a:t>Nos différents documents :</a:t>
            </a:r>
          </a:p>
        </p:txBody>
      </p:sp>
    </p:spTree>
    <p:extLst>
      <p:ext uri="{BB962C8B-B14F-4D97-AF65-F5344CB8AC3E}">
        <p14:creationId xmlns:p14="http://schemas.microsoft.com/office/powerpoint/2010/main" val="368371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FF75FBEF-EFA3-C85D-AA90-9CF7444A4D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512243" y="952108"/>
            <a:ext cx="7173799" cy="553880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9FC23D-915F-61B4-A2A3-085C4FE8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678"/>
            <a:ext cx="12192000" cy="685430"/>
          </a:xfrm>
        </p:spPr>
        <p:txBody>
          <a:bodyPr/>
          <a:lstStyle/>
          <a:p>
            <a:r>
              <a:rPr lang="fr-FR" sz="4400" b="1" dirty="0"/>
              <a:t>Où nous trouver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624920-FE18-5C33-BAAF-CD100535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BEBA8C-0BF1-D861-9081-50DA2D1015F8}"/>
              </a:ext>
            </a:extLst>
          </p:cNvPr>
          <p:cNvSpPr txBox="1"/>
          <p:nvPr/>
        </p:nvSpPr>
        <p:spPr>
          <a:xfrm>
            <a:off x="1833145" y="1839913"/>
            <a:ext cx="364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highlight>
                  <a:srgbClr val="05202E"/>
                </a:highlight>
              </a:rPr>
              <a:t>Notre site officiel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3992CA-C58E-4B6D-6C52-DD43C2DE088A}"/>
              </a:ext>
            </a:extLst>
          </p:cNvPr>
          <p:cNvSpPr txBox="1"/>
          <p:nvPr/>
        </p:nvSpPr>
        <p:spPr>
          <a:xfrm>
            <a:off x="6476213" y="1839912"/>
            <a:ext cx="339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highlight>
                  <a:srgbClr val="05202E"/>
                </a:highlight>
              </a:rPr>
              <a:t>Nos réseaux sociaux :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3E51750-06BB-F8CC-E7EC-3DE8F99490AC}"/>
              </a:ext>
            </a:extLst>
          </p:cNvPr>
          <p:cNvSpPr/>
          <p:nvPr/>
        </p:nvSpPr>
        <p:spPr>
          <a:xfrm>
            <a:off x="6239545" y="2529787"/>
            <a:ext cx="3759219" cy="3845944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97E621-28B1-5CFD-897B-DB09BBD2ABEF}"/>
              </a:ext>
            </a:extLst>
          </p:cNvPr>
          <p:cNvSpPr txBox="1"/>
          <p:nvPr/>
        </p:nvSpPr>
        <p:spPr>
          <a:xfrm>
            <a:off x="6352722" y="2909712"/>
            <a:ext cx="3639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5202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https://www.linkedin.com/in/kermit-technologie-294632260/</a:t>
            </a:r>
            <a:r>
              <a:rPr lang="fr-FR" dirty="0">
                <a:solidFill>
                  <a:srgbClr val="05202E"/>
                </a:solidFill>
              </a:rPr>
              <a:t> </a:t>
            </a:r>
            <a:br>
              <a:rPr lang="fr-FR" dirty="0"/>
            </a:br>
            <a:br>
              <a:rPr lang="fr-FR" dirty="0"/>
            </a:br>
            <a:r>
              <a:rPr lang="fr-FR" dirty="0">
                <a:solidFill>
                  <a:srgbClr val="05202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https://www.facebook.com/profile.php?id=100089199460623</a:t>
            </a:r>
            <a:r>
              <a:rPr lang="fr-FR" dirty="0">
                <a:solidFill>
                  <a:srgbClr val="05202E"/>
                </a:solidFill>
              </a:rPr>
              <a:t> </a:t>
            </a:r>
            <a:br>
              <a:rPr lang="fr-FR" dirty="0">
                <a:solidFill>
                  <a:srgbClr val="05202E"/>
                </a:solidFill>
              </a:rPr>
            </a:br>
            <a:br>
              <a:rPr lang="fr-FR" dirty="0"/>
            </a:br>
            <a:r>
              <a:rPr lang="fr-FR" dirty="0">
                <a:solidFill>
                  <a:srgbClr val="05202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https://youtu.be/BBJa32lCaaY</a:t>
            </a:r>
            <a:r>
              <a:rPr lang="fr-FR" dirty="0">
                <a:solidFill>
                  <a:srgbClr val="05202E"/>
                </a:solidFill>
              </a:rPr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AF159C-7564-6D3A-E136-6F406FF3F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414" y="5088536"/>
            <a:ext cx="911615" cy="9299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7F016D0-7B7D-4BB3-D685-4E139A6D1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213" y="5088536"/>
            <a:ext cx="940263" cy="940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F2F00D-E7DF-4BD9-2750-0FCA718523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401" y="5051780"/>
            <a:ext cx="1003505" cy="100350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445AC4-678A-1FC0-C0D0-638BB4AE882F}"/>
              </a:ext>
            </a:extLst>
          </p:cNvPr>
          <p:cNvSpPr/>
          <p:nvPr/>
        </p:nvSpPr>
        <p:spPr>
          <a:xfrm>
            <a:off x="1448427" y="2529787"/>
            <a:ext cx="3648173" cy="3634073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ADD873E-F228-CF6E-5B47-EC99C77F8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0402" y="3336430"/>
            <a:ext cx="3504222" cy="1993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56B74F-4710-1E22-2266-FF1D4AFB8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0401" y="3514477"/>
            <a:ext cx="3504222" cy="18159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7E011D1-F2DD-95EF-0C2E-608EDAA91151}"/>
              </a:ext>
            </a:extLst>
          </p:cNvPr>
          <p:cNvSpPr txBox="1"/>
          <p:nvPr/>
        </p:nvSpPr>
        <p:spPr>
          <a:xfrm>
            <a:off x="7344267" y="4406466"/>
            <a:ext cx="309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  <a:highlight>
                  <a:srgbClr val="05202E"/>
                </a:highlight>
              </a:rPr>
              <a:t>Instagram</a:t>
            </a:r>
            <a:r>
              <a:rPr lang="fr-FR" sz="3200" dirty="0">
                <a:solidFill>
                  <a:schemeClr val="accent1"/>
                </a:solidFill>
                <a:highlight>
                  <a:srgbClr val="05202E"/>
                </a:highlight>
              </a:rPr>
              <a:t>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1ACE84-BC6D-99D8-6AF9-E7A63603DEB1}"/>
              </a:ext>
            </a:extLst>
          </p:cNvPr>
          <p:cNvSpPr txBox="1"/>
          <p:nvPr/>
        </p:nvSpPr>
        <p:spPr>
          <a:xfrm>
            <a:off x="7416476" y="3806944"/>
            <a:ext cx="2179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  <a:highlight>
                  <a:srgbClr val="05202E"/>
                </a:highlight>
              </a:rPr>
              <a:t>Facebook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55D7BB-EB88-5FB8-439B-3A5C21C01F3A}"/>
              </a:ext>
            </a:extLst>
          </p:cNvPr>
          <p:cNvSpPr txBox="1"/>
          <p:nvPr/>
        </p:nvSpPr>
        <p:spPr>
          <a:xfrm>
            <a:off x="7498081" y="3052812"/>
            <a:ext cx="370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accent1"/>
                </a:solidFill>
                <a:highlight>
                  <a:srgbClr val="05202E"/>
                </a:highlight>
              </a:rPr>
              <a:t>Linkedin</a:t>
            </a:r>
            <a:endParaRPr lang="fr-FR" sz="2400" dirty="0">
              <a:solidFill>
                <a:schemeClr val="accent1"/>
              </a:solidFill>
              <a:highlight>
                <a:srgbClr val="05202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244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Merci…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341" y="3789520"/>
            <a:ext cx="4019484" cy="261688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800" dirty="0"/>
              <a:t>A vous, clients et spectateurs</a:t>
            </a:r>
          </a:p>
          <a:p>
            <a:pPr rtl="0"/>
            <a:r>
              <a:rPr lang="fr-FR" sz="1800" dirty="0"/>
              <a:t>Au staff K3r-Tech</a:t>
            </a:r>
          </a:p>
          <a:p>
            <a:pPr rtl="0"/>
            <a:r>
              <a:rPr lang="fr-FR" sz="1800" dirty="0"/>
              <a:t>Nos partenaires (</a:t>
            </a:r>
            <a:r>
              <a:rPr lang="fr-FR" sz="1800" dirty="0" err="1"/>
              <a:t>Ethernity</a:t>
            </a:r>
            <a:r>
              <a:rPr lang="fr-FR" sz="1800" dirty="0"/>
              <a:t> Cloud)</a:t>
            </a:r>
          </a:p>
          <a:p>
            <a:pPr rtl="0"/>
            <a:r>
              <a:rPr lang="fr-FR" sz="1800" dirty="0"/>
              <a:t>Aux différents collaborateurs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 rtl="0"/>
              <a:t>12</a:t>
            </a:fld>
            <a:endParaRPr lang="fr-FR"/>
          </a:p>
        </p:txBody>
      </p:sp>
      <p:pic>
        <p:nvPicPr>
          <p:cNvPr id="5" name="Image 4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0878A22C-30D1-06FB-ECB4-1B717676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168" y="1915813"/>
            <a:ext cx="4853606" cy="374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88295" y="2500647"/>
            <a:ext cx="6888665" cy="96108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solidFill>
                  <a:srgbClr val="00B050"/>
                </a:solidFill>
              </a:rPr>
              <a:t>Fiers de vous présentez notre projet </a:t>
            </a:r>
          </a:p>
          <a:p>
            <a:pPr rtl="0"/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6817" y="2981190"/>
            <a:ext cx="7263840" cy="348240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Notre équipe, Nos origines</a:t>
            </a:r>
          </a:p>
          <a:p>
            <a:pPr rtl="0"/>
            <a:r>
              <a:rPr lang="fr-FR" dirty="0"/>
              <a:t>Notre projet</a:t>
            </a:r>
          </a:p>
          <a:p>
            <a:pPr rtl="0"/>
            <a:r>
              <a:rPr lang="fr-FR" dirty="0"/>
              <a:t>Informations Supplémentaires</a:t>
            </a:r>
          </a:p>
          <a:p>
            <a:pPr rtl="0"/>
            <a:r>
              <a:rPr lang="fr-FR" dirty="0"/>
              <a:t>Objectifs et Services</a:t>
            </a:r>
          </a:p>
          <a:p>
            <a:pPr rtl="0"/>
            <a:r>
              <a:rPr lang="fr-FR" dirty="0"/>
              <a:t>Pourquoi K3r-Tech ?</a:t>
            </a:r>
          </a:p>
          <a:p>
            <a:pPr rtl="0"/>
            <a:r>
              <a:rPr lang="fr-FR" dirty="0"/>
              <a:t>Nos documents d’activité</a:t>
            </a:r>
          </a:p>
          <a:p>
            <a:pPr rtl="0"/>
            <a:r>
              <a:rPr lang="fr-FR" dirty="0"/>
              <a:t>Où nous trouver ?</a:t>
            </a:r>
          </a:p>
          <a:p>
            <a:pPr rtl="0"/>
            <a:endParaRPr lang="fr-FR" dirty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Image 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56ED7591-F9FB-AA9D-8282-B3A77EF3EF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096000" y="1480007"/>
            <a:ext cx="5341652" cy="41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fenêtre, vivant, pièce&#10;&#10;Description générée automatiquement">
            <a:extLst>
              <a:ext uri="{FF2B5EF4-FFF2-40B4-BE49-F238E27FC236}">
                <a16:creationId xmlns:a16="http://schemas.microsoft.com/office/drawing/2014/main" id="{74099197-3A33-2CFB-92AC-75D653FBB0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-1831" y="-10805"/>
            <a:ext cx="12192000" cy="6879610"/>
          </a:xfrm>
          <a:prstGeom prst="rect">
            <a:avLst/>
          </a:prstGeom>
          <a:gradFill flip="none" rotWithShape="1">
            <a:gsLst>
              <a:gs pos="11000">
                <a:schemeClr val="accent2">
                  <a:lumMod val="75000"/>
                </a:schemeClr>
              </a:gs>
              <a:gs pos="45000">
                <a:srgbClr val="4B8E1D"/>
              </a:gs>
              <a:gs pos="0">
                <a:schemeClr val="accent2">
                  <a:lumMod val="89000"/>
                </a:schemeClr>
              </a:gs>
              <a:gs pos="23000">
                <a:schemeClr val="tx1">
                  <a:lumMod val="95000"/>
                  <a:lumOff val="5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tx1"/>
              </a:gs>
            </a:gsLst>
            <a:path path="rect">
              <a:fillToRect l="100000" t="100000"/>
            </a:path>
            <a:tileRect r="-100000" b="-100000"/>
          </a:gradFill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8174E62-A392-22F6-A32E-D145EF2214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rcRect/>
          <a:stretch/>
        </p:blipFill>
        <p:spPr>
          <a:xfrm>
            <a:off x="1" y="909380"/>
            <a:ext cx="12191999" cy="1525282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5036" y="1496310"/>
            <a:ext cx="11469878" cy="929026"/>
          </a:xfrm>
        </p:spPr>
        <p:txBody>
          <a:bodyPr rtlCol="0"/>
          <a:lstStyle>
            <a:defPPr>
              <a:defRPr lang="fr-FR"/>
            </a:defPPr>
          </a:lstStyle>
          <a:p>
            <a:pPr marL="457200" lvl="1" indent="0">
              <a:buNone/>
            </a:pPr>
            <a:r>
              <a:rPr lang="fr-FR" sz="1800" b="1" dirty="0">
                <a:solidFill>
                  <a:schemeClr val="bg2"/>
                </a:solidFill>
              </a:rPr>
              <a:t> 			</a:t>
            </a:r>
            <a:r>
              <a:rPr lang="fr-FR" sz="1800" b="1" dirty="0">
                <a:solidFill>
                  <a:srgbClr val="051522"/>
                </a:solidFill>
              </a:rPr>
              <a:t>A l’origine, un noyau, une couleur et un animal. Une cause et </a:t>
            </a:r>
            <a:br>
              <a:rPr lang="fr-FR" sz="1800" b="1" dirty="0">
                <a:solidFill>
                  <a:srgbClr val="051522"/>
                </a:solidFill>
              </a:rPr>
            </a:br>
            <a:r>
              <a:rPr lang="fr-FR" sz="1800" b="1" dirty="0">
                <a:solidFill>
                  <a:srgbClr val="051522"/>
                </a:solidFill>
              </a:rPr>
              <a:t>			4 entrepreneurs ! </a:t>
            </a:r>
            <a:br>
              <a:rPr lang="fr-FR" sz="1800" b="1" dirty="0">
                <a:solidFill>
                  <a:srgbClr val="051522"/>
                </a:solidFill>
              </a:rPr>
            </a:br>
            <a:r>
              <a:rPr lang="fr-FR" sz="1800" b="1" dirty="0">
                <a:solidFill>
                  <a:srgbClr val="051522"/>
                </a:solidFill>
              </a:rPr>
              <a:t>Voici notre équipe :</a:t>
            </a:r>
          </a:p>
        </p:txBody>
      </p:sp>
      <p:pic>
        <p:nvPicPr>
          <p:cNvPr id="18" name="Image 17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137EF020-6438-037E-FD86-874C99D5A4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79158" y="193641"/>
            <a:ext cx="2496334" cy="1927390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10651A5-9826-99E8-EFBE-6AE3586B1A66}"/>
              </a:ext>
            </a:extLst>
          </p:cNvPr>
          <p:cNvSpPr/>
          <p:nvPr/>
        </p:nvSpPr>
        <p:spPr>
          <a:xfrm>
            <a:off x="838308" y="3476190"/>
            <a:ext cx="2253463" cy="924995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310" y="3476191"/>
            <a:ext cx="2559462" cy="924995"/>
          </a:xfrm>
        </p:spPr>
        <p:txBody>
          <a:bodyPr rtlCol="0"/>
          <a:lstStyle>
            <a:defPPr>
              <a:defRPr lang="fr-FR"/>
            </a:defPPr>
          </a:lstStyle>
          <a:p>
            <a:pPr marL="0" indent="0" rtl="0">
              <a:buNone/>
            </a:pPr>
            <a:r>
              <a:rPr lang="fr-FR" sz="3200" dirty="0">
                <a:solidFill>
                  <a:schemeClr val="bg1"/>
                </a:solidFill>
              </a:rPr>
              <a:t>Emeline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C5C0B9F-2281-EF77-AC40-B408F70F19CC}"/>
              </a:ext>
            </a:extLst>
          </p:cNvPr>
          <p:cNvSpPr/>
          <p:nvPr/>
        </p:nvSpPr>
        <p:spPr>
          <a:xfrm>
            <a:off x="3564495" y="3476191"/>
            <a:ext cx="2253463" cy="924995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97660" y="3449760"/>
            <a:ext cx="2587137" cy="93277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  <a:p>
            <a:pPr marL="0" indent="0" rtl="0">
              <a:buNone/>
            </a:pPr>
            <a:r>
              <a:rPr lang="fr-FR" sz="3200" dirty="0">
                <a:solidFill>
                  <a:schemeClr val="bg1"/>
                </a:solidFill>
              </a:rPr>
              <a:t>Ryan</a:t>
            </a:r>
          </a:p>
          <a:p>
            <a:pPr rtl="0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DB171E1-8EEE-AABF-A991-C425B48C2C55}"/>
              </a:ext>
            </a:extLst>
          </p:cNvPr>
          <p:cNvSpPr/>
          <p:nvPr/>
        </p:nvSpPr>
        <p:spPr>
          <a:xfrm>
            <a:off x="838308" y="5301203"/>
            <a:ext cx="2253463" cy="924995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space réservé au texte 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71472" y="4861130"/>
            <a:ext cx="2587137" cy="1721355"/>
          </a:xfrm>
        </p:spPr>
        <p:txBody>
          <a:bodyPr rtlCol="0"/>
          <a:lstStyle>
            <a:defPPr>
              <a:defRPr lang="fr-FR"/>
            </a:defPPr>
          </a:lstStyle>
          <a:p>
            <a:pPr marL="0" indent="0" rtl="0">
              <a:buNone/>
            </a:pPr>
            <a:r>
              <a:rPr lang="fr-FR" sz="3200" dirty="0">
                <a:solidFill>
                  <a:schemeClr val="bg1"/>
                </a:solidFill>
              </a:rPr>
              <a:t>Nathan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6CB1F7-75E5-9F6F-9311-3301B21411C7}"/>
              </a:ext>
            </a:extLst>
          </p:cNvPr>
          <p:cNvSpPr/>
          <p:nvPr/>
        </p:nvSpPr>
        <p:spPr>
          <a:xfrm>
            <a:off x="3564495" y="5264330"/>
            <a:ext cx="2253463" cy="924995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au texte 29">
            <a:extLst>
              <a:ext uri="{FF2B5EF4-FFF2-40B4-BE49-F238E27FC236}">
                <a16:creationId xmlns:a16="http://schemas.microsoft.com/office/drawing/2014/main" id="{17834746-EA58-F06D-814F-1CF7CD87B8AC}"/>
              </a:ext>
            </a:extLst>
          </p:cNvPr>
          <p:cNvSpPr txBox="1">
            <a:spLocks/>
          </p:cNvSpPr>
          <p:nvPr/>
        </p:nvSpPr>
        <p:spPr>
          <a:xfrm>
            <a:off x="3397659" y="5301220"/>
            <a:ext cx="2587137" cy="849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  <a:lvl1pPr marL="342900" indent="-34290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fr-FR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solidFill>
                  <a:schemeClr val="bg1"/>
                </a:solidFill>
              </a:rPr>
              <a:t>Antonin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B0A92E4-4163-7704-487D-A93F464AC573}"/>
              </a:ext>
            </a:extLst>
          </p:cNvPr>
          <p:cNvSpPr/>
          <p:nvPr/>
        </p:nvSpPr>
        <p:spPr>
          <a:xfrm>
            <a:off x="6358014" y="2962571"/>
            <a:ext cx="5565913" cy="3797117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99A7CFD-D80F-BBA1-59DB-51A8F8001C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1311" y="3925591"/>
            <a:ext cx="4825379" cy="261518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6F4189D-17D6-B71E-41EC-9BA147F308B6}"/>
              </a:ext>
            </a:extLst>
          </p:cNvPr>
          <p:cNvSpPr txBox="1"/>
          <p:nvPr/>
        </p:nvSpPr>
        <p:spPr>
          <a:xfrm>
            <a:off x="6757410" y="3060692"/>
            <a:ext cx="4987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Notre environnement de travail : Teams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8" y="766097"/>
            <a:ext cx="10515601" cy="1325563"/>
          </a:xfrm>
          <a:effectLst>
            <a:innerShdw blurRad="63500" dist="50800">
              <a:schemeClr val="tx1">
                <a:alpha val="50000"/>
              </a:schemeClr>
            </a:innerShdw>
            <a:softEdge rad="0"/>
          </a:effectLst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4800" b="1" dirty="0">
                <a:solidFill>
                  <a:schemeClr val="accent2"/>
                </a:solidFill>
              </a:rPr>
              <a:t>Notre équipe, Nos origines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2" name="Image 11" descr="Une image contenant plancher, intérieur, plafond, bâtiment&#10;&#10;Description générée automatiquement">
            <a:extLst>
              <a:ext uri="{FF2B5EF4-FFF2-40B4-BE49-F238E27FC236}">
                <a16:creationId xmlns:a16="http://schemas.microsoft.com/office/drawing/2014/main" id="{910B46F2-D37D-BE27-F38C-AF39B004C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0" y="365125"/>
            <a:ext cx="10515601" cy="73725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4000" dirty="0"/>
              <a:t>Notre Projet :</a:t>
            </a:r>
          </a:p>
        </p:txBody>
      </p:sp>
      <p:pic>
        <p:nvPicPr>
          <p:cNvPr id="18" name="Image 17" descr="Une image contenant miroir, microscope, rond, fermer&#10;&#10;Description générée automatiquement">
            <a:extLst>
              <a:ext uri="{FF2B5EF4-FFF2-40B4-BE49-F238E27FC236}">
                <a16:creationId xmlns:a16="http://schemas.microsoft.com/office/drawing/2014/main" id="{C17926BD-3916-CBBC-4EF0-5BA427F9E3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920836" y="2489948"/>
            <a:ext cx="4282918" cy="4282918"/>
          </a:xfrm>
          <a:prstGeom prst="rect">
            <a:avLst/>
          </a:prstGeom>
          <a:noFill/>
        </p:spPr>
      </p:pic>
      <p:pic>
        <p:nvPicPr>
          <p:cNvPr id="14" name="Image 13" descr="Une image contenant personne, homme, travaillant&#10;&#10;Description générée automatiquement">
            <a:extLst>
              <a:ext uri="{FF2B5EF4-FFF2-40B4-BE49-F238E27FC236}">
                <a16:creationId xmlns:a16="http://schemas.microsoft.com/office/drawing/2014/main" id="{73A78B41-EB0C-1769-90D3-33158606C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30" y="2574149"/>
            <a:ext cx="2279602" cy="1709701"/>
          </a:xfrm>
          <a:prstGeom prst="rect">
            <a:avLst/>
          </a:prstGeom>
        </p:spPr>
      </p:pic>
      <p:pic>
        <p:nvPicPr>
          <p:cNvPr id="16" name="Image 15" descr="Une image contenant plancher, intérieur, pièce, bâtiment&#10;&#10;Description générée automatiquement">
            <a:extLst>
              <a:ext uri="{FF2B5EF4-FFF2-40B4-BE49-F238E27FC236}">
                <a16:creationId xmlns:a16="http://schemas.microsoft.com/office/drawing/2014/main" id="{6272387F-6E1D-9FA0-570F-EB05C9DAD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080" y="4890771"/>
            <a:ext cx="2748183" cy="1781322"/>
          </a:xfrm>
          <a:prstGeom prst="rect">
            <a:avLst/>
          </a:prstGeom>
        </p:spPr>
      </p:pic>
      <p:pic>
        <p:nvPicPr>
          <p:cNvPr id="20" name="Image 19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F3D74A5E-2965-E76F-2848-A5D0B9B73B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4000"/>
          </a:blip>
          <a:stretch>
            <a:fillRect/>
          </a:stretch>
        </p:blipFill>
        <p:spPr>
          <a:xfrm>
            <a:off x="9679835" y="365125"/>
            <a:ext cx="1976330" cy="1525901"/>
          </a:xfrm>
          <a:prstGeom prst="rect">
            <a:avLst/>
          </a:prstGeom>
        </p:spPr>
      </p:pic>
      <p:sp>
        <p:nvSpPr>
          <p:cNvPr id="8" name="Rectangle : avec coin arrondi et coin rogné en haut 7">
            <a:extLst>
              <a:ext uri="{FF2B5EF4-FFF2-40B4-BE49-F238E27FC236}">
                <a16:creationId xmlns:a16="http://schemas.microsoft.com/office/drawing/2014/main" id="{C5A4174F-554D-0784-D731-D59F067945FB}"/>
              </a:ext>
            </a:extLst>
          </p:cNvPr>
          <p:cNvSpPr/>
          <p:nvPr/>
        </p:nvSpPr>
        <p:spPr>
          <a:xfrm>
            <a:off x="1692221" y="1160890"/>
            <a:ext cx="5409793" cy="1329058"/>
          </a:xfrm>
          <a:prstGeom prst="snip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87364" y="1714624"/>
            <a:ext cx="4368737" cy="733582"/>
          </a:xfrm>
        </p:spPr>
        <p:txBody>
          <a:bodyPr rtlCol="0">
            <a:normAutofit fontScale="92500" lnSpcReduction="10000"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Nos valeurs d’entreprise :</a:t>
            </a:r>
            <a:br>
              <a:rPr lang="fr-FR" dirty="0"/>
            </a:br>
            <a:r>
              <a:rPr lang="fr-FR" dirty="0"/>
              <a:t>Communication, Efficacité, Transparence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52413" y="1088162"/>
            <a:ext cx="5289410" cy="737257"/>
          </a:xfrm>
        </p:spPr>
        <p:txBody>
          <a:bodyPr rtlCol="0"/>
          <a:lstStyle>
            <a:defPPr>
              <a:defRPr lang="fr-FR"/>
            </a:defPPr>
          </a:lstStyle>
          <a:p>
            <a:pPr marL="0" indent="0" rtl="0">
              <a:buNone/>
            </a:pPr>
            <a:r>
              <a:rPr lang="fr-FR" sz="2800" b="1" dirty="0">
                <a:solidFill>
                  <a:schemeClr val="accent2"/>
                </a:solidFill>
                <a:highlight>
                  <a:srgbClr val="05202E"/>
                </a:highlight>
              </a:rPr>
              <a:t>En accord avec la nature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BB0C8FF-DDC3-D8FB-3E67-0367ADA27F59}"/>
              </a:ext>
            </a:extLst>
          </p:cNvPr>
          <p:cNvSpPr/>
          <p:nvPr/>
        </p:nvSpPr>
        <p:spPr>
          <a:xfrm>
            <a:off x="6500707" y="2627424"/>
            <a:ext cx="3965848" cy="4044669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10953" y="2772468"/>
            <a:ext cx="4368737" cy="859646"/>
          </a:xfrm>
        </p:spPr>
        <p:txBody>
          <a:bodyPr rtlCol="0"/>
          <a:lstStyle>
            <a:defPPr>
              <a:defRPr lang="fr-FR"/>
            </a:defPPr>
          </a:lstStyle>
          <a:p>
            <a:pPr marL="0" indent="0" rtl="0">
              <a:buNone/>
            </a:pPr>
            <a:r>
              <a:rPr lang="fr-FR" sz="3200" b="1" dirty="0">
                <a:solidFill>
                  <a:schemeClr val="accent2"/>
                </a:solidFill>
                <a:highlight>
                  <a:srgbClr val="05202E"/>
                </a:highlight>
              </a:rPr>
              <a:t>Nos rôles divers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600589" y="3783408"/>
            <a:ext cx="3911982" cy="2307568"/>
          </a:xfrm>
        </p:spPr>
        <p:txBody>
          <a:bodyPr rtlCol="0">
            <a:normAutofit fontScale="92500" lnSpcReduction="20000"/>
          </a:bodyPr>
          <a:lstStyle>
            <a:defPPr>
              <a:defRPr lang="fr-FR"/>
            </a:defPPr>
          </a:lstStyle>
          <a:p>
            <a:pPr rtl="0"/>
            <a:r>
              <a:rPr lang="fr-FR" b="1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Line :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dirty="0"/>
              <a:t>PDG, responsable réseaux sociaux, administrateur réseau</a:t>
            </a:r>
          </a:p>
          <a:p>
            <a:pPr rtl="0"/>
            <a:r>
              <a:rPr lang="fr-FR" b="1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Ryan : </a:t>
            </a:r>
            <a:r>
              <a:rPr lang="fr-FR" dirty="0"/>
              <a:t>Manager, comptable, intervenant Développement</a:t>
            </a:r>
          </a:p>
          <a:p>
            <a:pPr rtl="0"/>
            <a:r>
              <a:rPr lang="fr-FR" b="1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Antonin : </a:t>
            </a:r>
            <a:r>
              <a:rPr lang="fr-FR" dirty="0"/>
              <a:t>DRH, agent commerciale, intervenant, Administration</a:t>
            </a:r>
          </a:p>
          <a:p>
            <a:pPr rtl="0"/>
            <a:r>
              <a:rPr lang="fr-FR" b="1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Nathan : </a:t>
            </a:r>
            <a:r>
              <a:rPr lang="fr-FR" dirty="0"/>
              <a:t>Développeur Web, maintenance de sites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arbre, extérieur, palmier, plante">
            <a:extLst>
              <a:ext uri="{FF2B5EF4-FFF2-40B4-BE49-F238E27FC236}">
                <a16:creationId xmlns:a16="http://schemas.microsoft.com/office/drawing/2014/main" id="{6E7FA110-C4D8-8CED-8303-0A9D3C873E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3000">
                <a:schemeClr val="tx2"/>
              </a:gs>
              <a:gs pos="81000">
                <a:schemeClr val="accent2">
                  <a:lumMod val="60000"/>
                  <a:lumOff val="40000"/>
                </a:schemeClr>
              </a:gs>
              <a:gs pos="27000">
                <a:schemeClr val="tx1"/>
              </a:gs>
              <a:gs pos="8000">
                <a:srgbClr val="00B050"/>
              </a:gs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>
                  <a:lumMod val="40000"/>
                  <a:lumOff val="60000"/>
                </a:schemeClr>
              </a:gs>
            </a:gsLst>
            <a:lin ang="12600000" scaled="0"/>
          </a:gradFill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9F50802-3338-FC94-C278-685236ED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5</a:t>
            </a:fld>
            <a:endParaRPr lang="fr-FR" noProof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129997-5468-EDF8-32BA-4CAD60C52B33}"/>
              </a:ext>
            </a:extLst>
          </p:cNvPr>
          <p:cNvSpPr txBox="1"/>
          <p:nvPr/>
        </p:nvSpPr>
        <p:spPr>
          <a:xfrm>
            <a:off x="3069203" y="378208"/>
            <a:ext cx="873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1"/>
                </a:solidFill>
                <a:latin typeface="+mj-lt"/>
              </a:rPr>
              <a:t>Informations supplémentaires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305F48B-4C54-D9B0-9436-3D27F419FF58}"/>
              </a:ext>
            </a:extLst>
          </p:cNvPr>
          <p:cNvSpPr/>
          <p:nvPr/>
        </p:nvSpPr>
        <p:spPr>
          <a:xfrm>
            <a:off x="469019" y="1289823"/>
            <a:ext cx="3896092" cy="3154956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E38385F-46D2-B1DB-F270-FE4663A9F65C}"/>
              </a:ext>
            </a:extLst>
          </p:cNvPr>
          <p:cNvSpPr txBox="1"/>
          <p:nvPr/>
        </p:nvSpPr>
        <p:spPr>
          <a:xfrm>
            <a:off x="699714" y="1486893"/>
            <a:ext cx="376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chemeClr val="accent2"/>
                </a:solidFill>
              </a:rPr>
              <a:t>Notre statut juridique :</a:t>
            </a:r>
          </a:p>
        </p:txBody>
      </p:sp>
      <p:sp>
        <p:nvSpPr>
          <p:cNvPr id="12" name="Rectangle : coins arrondis 11">
            <a:hlinkClick r:id="rId4" action="ppaction://hlinkfile"/>
            <a:extLst>
              <a:ext uri="{FF2B5EF4-FFF2-40B4-BE49-F238E27FC236}">
                <a16:creationId xmlns:a16="http://schemas.microsoft.com/office/drawing/2014/main" id="{A0D591A9-D0D7-60A4-2421-7B2BC32C899E}"/>
              </a:ext>
            </a:extLst>
          </p:cNvPr>
          <p:cNvSpPr/>
          <p:nvPr/>
        </p:nvSpPr>
        <p:spPr>
          <a:xfrm>
            <a:off x="6096000" y="1289823"/>
            <a:ext cx="3896092" cy="5116664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16BE84-B08D-9A42-0A0C-625D3AA73AEE}"/>
              </a:ext>
            </a:extLst>
          </p:cNvPr>
          <p:cNvSpPr txBox="1"/>
          <p:nvPr/>
        </p:nvSpPr>
        <p:spPr>
          <a:xfrm>
            <a:off x="6477638" y="1486893"/>
            <a:ext cx="3132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chemeClr val="accent2"/>
                </a:solidFill>
              </a:rPr>
              <a:t>notre charte graphique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E2D050-3D77-13DE-455E-708B182C70A6}"/>
              </a:ext>
            </a:extLst>
          </p:cNvPr>
          <p:cNvSpPr txBox="1"/>
          <p:nvPr/>
        </p:nvSpPr>
        <p:spPr>
          <a:xfrm>
            <a:off x="783072" y="2392419"/>
            <a:ext cx="32679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-SARL (Société A Responsabilités Limitées)</a:t>
            </a:r>
            <a:br>
              <a:rPr lang="fr-FR" dirty="0">
                <a:solidFill>
                  <a:schemeClr val="bg1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-Milieu privé, K3r-Tech n’intervient pas dans les milieux d’ordre publique.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9C632-A520-C2E5-985B-3CFAB87B4B0A}"/>
              </a:ext>
            </a:extLst>
          </p:cNvPr>
          <p:cNvSpPr txBox="1"/>
          <p:nvPr/>
        </p:nvSpPr>
        <p:spPr>
          <a:xfrm>
            <a:off x="6477638" y="1997839"/>
            <a:ext cx="32255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#75BB3F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#90C226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#54A021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#05202E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</a:rPr>
              <a:t>#F9404F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#95CFA6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#95C531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#2B681F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#4F9C25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C659805-6398-FACD-DA28-1CDBC89720E0}"/>
              </a:ext>
            </a:extLst>
          </p:cNvPr>
          <p:cNvSpPr txBox="1"/>
          <p:nvPr/>
        </p:nvSpPr>
        <p:spPr>
          <a:xfrm>
            <a:off x="6431267" y="4795721"/>
            <a:ext cx="3225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  <a:latin typeface="+mj-lt"/>
              </a:rPr>
              <a:t>Trebuchet</a:t>
            </a:r>
            <a:r>
              <a:rPr lang="fr-FR" b="1" dirty="0">
                <a:solidFill>
                  <a:schemeClr val="bg1"/>
                </a:solidFill>
                <a:latin typeface="+mj-lt"/>
              </a:rPr>
              <a:t> MS (En-têtes)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 err="1">
                <a:solidFill>
                  <a:schemeClr val="bg1"/>
                </a:solidFill>
              </a:rPr>
              <a:t>Trebuchet</a:t>
            </a:r>
            <a:r>
              <a:rPr lang="fr-FR" b="1" dirty="0">
                <a:solidFill>
                  <a:schemeClr val="bg1"/>
                </a:solidFill>
              </a:rPr>
              <a:t> MS (Corps)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Calibri (corps)</a:t>
            </a:r>
          </a:p>
        </p:txBody>
      </p:sp>
      <p:pic>
        <p:nvPicPr>
          <p:cNvPr id="20" name="Image 19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A19107FF-9A03-E32F-D63B-2556247BEB0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65431" y="219532"/>
            <a:ext cx="2386705" cy="18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Espace réservé du contenu 8" descr="Une image contenant personne, portable, ordinateur, homme&#10;&#10;Description générée automatiquement">
            <a:extLst>
              <a:ext uri="{FF2B5EF4-FFF2-40B4-BE49-F238E27FC236}">
                <a16:creationId xmlns:a16="http://schemas.microsoft.com/office/drawing/2014/main" id="{547F60FE-7639-75E6-D297-82D67231248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3">
            <a:alphaModFix amt="7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59"/>
                    </a14:imgEffect>
                    <a14:imgEffect>
                      <a14:saturation sat="164000"/>
                    </a14:imgEffect>
                  </a14:imgLayer>
                </a14:imgProps>
              </a:ext>
            </a:extLst>
          </a:blip>
          <a:srcRect l="15768" t="9091" r="5471"/>
          <a:stretch/>
        </p:blipFill>
        <p:spPr>
          <a:xfrm>
            <a:off x="3510807" y="-8782"/>
            <a:ext cx="7922145" cy="685800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gradFill>
            <a:gsLst>
              <a:gs pos="93000">
                <a:schemeClr val="tx2"/>
              </a:gs>
              <a:gs pos="81000">
                <a:schemeClr val="accent2">
                  <a:lumMod val="60000"/>
                  <a:lumOff val="40000"/>
                </a:schemeClr>
              </a:gs>
              <a:gs pos="27000">
                <a:schemeClr val="tx1"/>
              </a:gs>
              <a:gs pos="8000">
                <a:srgbClr val="00B050"/>
              </a:gs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>
                  <a:lumMod val="40000"/>
                  <a:lumOff val="60000"/>
                </a:schemeClr>
              </a:gs>
            </a:gsLst>
            <a:lin ang="12600000" scaled="0"/>
          </a:gradFill>
        </p:spPr>
      </p:pic>
      <p:sp>
        <p:nvSpPr>
          <p:cNvPr id="6" name="Titre 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64" y="2112308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fr-FR"/>
            </a:defPPr>
          </a:lstStyle>
          <a:p>
            <a:pPr algn="r"/>
            <a:r>
              <a:rPr lang="en-US" sz="4800" dirty="0" err="1"/>
              <a:t>Objectifs</a:t>
            </a:r>
            <a:r>
              <a:rPr lang="en-US" sz="4800" dirty="0"/>
              <a:t> et </a:t>
            </a:r>
            <a:br>
              <a:rPr lang="en-US" sz="4800" dirty="0"/>
            </a:br>
            <a:r>
              <a:rPr lang="en-US" sz="4800" dirty="0"/>
              <a:t>Services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Image 10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9650CDED-4117-75D6-A530-E0108E3305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>
            <a:off x="11077503" y="5992317"/>
            <a:ext cx="1072857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 descr="Une image contenant ciel nocturne&#10;&#10;Description générée automatiquement">
            <a:extLst>
              <a:ext uri="{FF2B5EF4-FFF2-40B4-BE49-F238E27FC236}">
                <a16:creationId xmlns:a16="http://schemas.microsoft.com/office/drawing/2014/main" id="{EC5A1DF9-7055-B77D-BD70-14375D67E656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994" y="0"/>
            <a:ext cx="12257987" cy="6945794"/>
          </a:xfrm>
          <a:gradFill>
            <a:gsLst>
              <a:gs pos="93000">
                <a:schemeClr val="tx2"/>
              </a:gs>
              <a:gs pos="71000">
                <a:schemeClr val="accent2">
                  <a:lumMod val="60000"/>
                  <a:lumOff val="40000"/>
                </a:schemeClr>
              </a:gs>
              <a:gs pos="27000">
                <a:schemeClr val="tx1"/>
              </a:gs>
              <a:gs pos="8000">
                <a:srgbClr val="00B050"/>
              </a:gs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>
                  <a:lumMod val="40000"/>
                  <a:lumOff val="60000"/>
                </a:schemeClr>
              </a:gs>
            </a:gsLst>
            <a:lin ang="12600000" scaled="0"/>
          </a:gradFill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1939" y="365126"/>
            <a:ext cx="3798063" cy="77551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Nos services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5D4242-A917-3CC5-FF77-75E8A827AA9A}"/>
              </a:ext>
            </a:extLst>
          </p:cNvPr>
          <p:cNvSpPr txBox="1"/>
          <p:nvPr/>
        </p:nvSpPr>
        <p:spPr>
          <a:xfrm>
            <a:off x="927936" y="429719"/>
            <a:ext cx="293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Nos objectifs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9A40675-32A1-465F-E9F3-B8424A197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068" y="300448"/>
            <a:ext cx="904871" cy="904871"/>
          </a:xfrm>
          <a:prstGeom prst="rect">
            <a:avLst/>
          </a:prstGeom>
        </p:spPr>
      </p:pic>
      <p:pic>
        <p:nvPicPr>
          <p:cNvPr id="15" name="Image 14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32BD5DEE-82AA-AE46-A78C-D9E3FACA5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044" y="300448"/>
            <a:ext cx="1171980" cy="904872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BEC88FB-7EC6-95E3-71EC-D7A04917C0F7}"/>
              </a:ext>
            </a:extLst>
          </p:cNvPr>
          <p:cNvSpPr/>
          <p:nvPr/>
        </p:nvSpPr>
        <p:spPr>
          <a:xfrm>
            <a:off x="445758" y="1564383"/>
            <a:ext cx="3896092" cy="5116664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716868-656B-0276-674A-E123A21C9C78}"/>
              </a:ext>
            </a:extLst>
          </p:cNvPr>
          <p:cNvSpPr txBox="1"/>
          <p:nvPr/>
        </p:nvSpPr>
        <p:spPr>
          <a:xfrm>
            <a:off x="491170" y="1956431"/>
            <a:ext cx="380526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Aidez les entreprises a développer leur site et leur infrastructures de manière durable. Grâce au Green code et au Green </a:t>
            </a:r>
            <a:r>
              <a:rPr lang="fr-FR" sz="2000" dirty="0" err="1">
                <a:solidFill>
                  <a:schemeClr val="bg1"/>
                </a:solidFill>
              </a:rPr>
              <a:t>Computing</a:t>
            </a:r>
            <a:r>
              <a:rPr lang="fr-FR" sz="2000" dirty="0">
                <a:solidFill>
                  <a:schemeClr val="bg1"/>
                </a:solidFill>
              </a:rPr>
              <a:t> !</a:t>
            </a:r>
            <a:br>
              <a:rPr lang="fr-FR" sz="2000" b="1" dirty="0">
                <a:solidFill>
                  <a:schemeClr val="bg1"/>
                </a:solidFill>
              </a:rPr>
            </a:b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800" b="1" dirty="0">
                <a:solidFill>
                  <a:schemeClr val="accent2"/>
                </a:solidFill>
              </a:rPr>
              <a:t>Notre partenaire :</a:t>
            </a:r>
            <a:br>
              <a:rPr lang="fr-FR" sz="2000" b="1" dirty="0">
                <a:solidFill>
                  <a:schemeClr val="bg1"/>
                </a:solidFill>
              </a:rPr>
            </a:b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Notre partenariat avec </a:t>
            </a:r>
            <a:r>
              <a:rPr lang="fr-FR" sz="2000" u="sng" dirty="0" err="1">
                <a:solidFill>
                  <a:schemeClr val="bg1"/>
                </a:solidFill>
              </a:rPr>
              <a:t>Ethernity</a:t>
            </a:r>
            <a:r>
              <a:rPr lang="fr-FR" sz="2000" u="sng" dirty="0">
                <a:solidFill>
                  <a:schemeClr val="bg1"/>
                </a:solidFill>
              </a:rPr>
              <a:t> Cloud</a:t>
            </a:r>
            <a:r>
              <a:rPr lang="fr-FR" sz="2000" dirty="0">
                <a:solidFill>
                  <a:schemeClr val="bg1"/>
                </a:solidFill>
              </a:rPr>
              <a:t> nous permet plus d’efficacité et de capacité afin de sensibiliser plus d’entreprises.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5CD1B6-55F1-5ABB-D3AA-90FEB9940967}"/>
              </a:ext>
            </a:extLst>
          </p:cNvPr>
          <p:cNvSpPr/>
          <p:nvPr/>
        </p:nvSpPr>
        <p:spPr>
          <a:xfrm>
            <a:off x="7192925" y="1569650"/>
            <a:ext cx="3896092" cy="5116664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FDC89C-693B-1452-2227-58EEA376F1F7}"/>
              </a:ext>
            </a:extLst>
          </p:cNvPr>
          <p:cNvSpPr txBox="1"/>
          <p:nvPr/>
        </p:nvSpPr>
        <p:spPr>
          <a:xfrm>
            <a:off x="7491075" y="1674492"/>
            <a:ext cx="32997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Développement de sites : </a:t>
            </a:r>
          </a:p>
          <a:p>
            <a:pPr algn="ctr"/>
            <a:endParaRPr lang="fr-FR" dirty="0">
              <a:solidFill>
                <a:srgbClr val="FFFFFF"/>
              </a:solidFill>
            </a:endParaRPr>
          </a:p>
          <a:p>
            <a:pPr algn="ctr"/>
            <a:r>
              <a:rPr lang="fr-FR" dirty="0">
                <a:solidFill>
                  <a:srgbClr val="FFFFFF"/>
                </a:solidFill>
              </a:rPr>
              <a:t>Notre équipe développe votre site de manière éco-responsable (</a:t>
            </a:r>
            <a:r>
              <a:rPr lang="fr-FR" dirty="0" err="1">
                <a:solidFill>
                  <a:srgbClr val="FFFFFF"/>
                </a:solidFill>
              </a:rPr>
              <a:t>greencode</a:t>
            </a:r>
            <a:r>
              <a:rPr lang="fr-FR" dirty="0">
                <a:solidFill>
                  <a:srgbClr val="FFFFFF"/>
                </a:solidFill>
              </a:rPr>
              <a:t>) a partir d’un certain palier de clientèle </a:t>
            </a:r>
          </a:p>
          <a:p>
            <a:pPr algn="ctr"/>
            <a:endParaRPr lang="fr-FR" dirty="0">
              <a:solidFill>
                <a:srgbClr val="FFFFFF"/>
              </a:solidFill>
            </a:endParaRPr>
          </a:p>
          <a:p>
            <a:pPr algn="ctr"/>
            <a:r>
              <a:rPr lang="fr-FR" sz="2400" b="1" dirty="0">
                <a:solidFill>
                  <a:schemeClr val="accent2"/>
                </a:solidFill>
              </a:rPr>
              <a:t>Hébergement responsable :</a:t>
            </a:r>
          </a:p>
          <a:p>
            <a:pPr algn="ctr"/>
            <a:endParaRPr lang="fr-FR" dirty="0">
              <a:solidFill>
                <a:srgbClr val="FFFFFF"/>
              </a:solidFill>
            </a:endParaRPr>
          </a:p>
          <a:p>
            <a:pPr algn="ctr"/>
            <a:r>
              <a:rPr lang="fr-FR" dirty="0">
                <a:solidFill>
                  <a:srgbClr val="FFFFFF"/>
                </a:solidFill>
              </a:rPr>
              <a:t>Notre équipe et nos partenaires hébergent votre site et vos données dans des serveurs éco responsables </a:t>
            </a: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33F19AC-50C3-3A5B-9E00-8C152F32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85457"/>
            <a:ext cx="10515600" cy="1325563"/>
          </a:xfrm>
        </p:spPr>
        <p:txBody>
          <a:bodyPr/>
          <a:lstStyle/>
          <a:p>
            <a:r>
              <a:rPr lang="fr-FR" sz="4400" dirty="0">
                <a:solidFill>
                  <a:schemeClr val="accent2"/>
                </a:solidFill>
              </a:rPr>
              <a:t>Tarifs :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AC9258-2258-57F2-820E-DB1B21FD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8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F4AD7F-E052-89F9-7D1F-390BADC2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1942" y="961105"/>
            <a:ext cx="9832019" cy="55975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840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88439191-42CC-94BC-2322-B43BED853F20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12191999" cy="6884235"/>
          </a:xfrm>
          <a:gradFill>
            <a:gsLst>
              <a:gs pos="100000">
                <a:schemeClr val="tx2">
                  <a:lumMod val="97000"/>
                  <a:lumOff val="3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27000">
                <a:schemeClr val="tx1"/>
              </a:gs>
              <a:gs pos="8000">
                <a:srgbClr val="00B050"/>
              </a:gs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>
                  <a:lumMod val="40000"/>
                  <a:lumOff val="60000"/>
                </a:schemeClr>
              </a:gs>
            </a:gsLst>
            <a:lin ang="12600000" scaled="0"/>
          </a:gradFill>
          <a:effectLst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525B89-8FB0-7122-9DBC-33DB7539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FA78FA-69E2-55FB-0412-CE28478AB8AF}"/>
              </a:ext>
            </a:extLst>
          </p:cNvPr>
          <p:cNvSpPr txBox="1"/>
          <p:nvPr/>
        </p:nvSpPr>
        <p:spPr>
          <a:xfrm>
            <a:off x="-2" y="1580549"/>
            <a:ext cx="1219199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Nos concurrents directs :</a:t>
            </a:r>
            <a:br>
              <a:rPr lang="fr-FR" dirty="0"/>
            </a:br>
            <a:endParaRPr lang="fr-FR" dirty="0"/>
          </a:p>
          <a:p>
            <a:pPr lvl="2" algn="r"/>
            <a:r>
              <a:rPr lang="fr-FR" sz="2400" dirty="0"/>
              <a:t>		</a:t>
            </a:r>
            <a:r>
              <a:rPr lang="fr-FR" sz="2400" b="1" dirty="0">
                <a:highlight>
                  <a:srgbClr val="FFFFFF"/>
                </a:highlight>
              </a:rPr>
              <a:t>Oli Via Net :</a:t>
            </a:r>
            <a:r>
              <a:rPr lang="fr-FR" sz="2400" dirty="0">
                <a:highlight>
                  <a:srgbClr val="FFFFFF"/>
                </a:highlight>
              </a:rPr>
              <a:t>	</a:t>
            </a:r>
            <a:r>
              <a:rPr lang="fr-FR" sz="2400" dirty="0"/>
              <a:t>																	</a:t>
            </a:r>
            <a:br>
              <a:rPr lang="fr-FR" sz="2400" dirty="0"/>
            </a:br>
            <a:endParaRPr lang="fr-FR" sz="2400" dirty="0"/>
          </a:p>
          <a:p>
            <a:pPr lvl="2" algn="r"/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FF"/>
              </a:highlight>
            </a:endParaRPr>
          </a:p>
          <a:p>
            <a:pPr lvl="2" algn="r"/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FF"/>
              </a:highlight>
            </a:endParaRPr>
          </a:p>
          <a:p>
            <a:pPr lvl="2" algn="r"/>
            <a:r>
              <a:rPr lang="fr-F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Sokeo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:</a:t>
            </a:r>
            <a:r>
              <a:rPr lang="fr-FR" sz="2400" dirty="0"/>
              <a:t>																			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8FEBC58-5D19-D8B6-D06E-30A7FEA56CBB}"/>
              </a:ext>
            </a:extLst>
          </p:cNvPr>
          <p:cNvSpPr txBox="1"/>
          <p:nvPr/>
        </p:nvSpPr>
        <p:spPr>
          <a:xfrm>
            <a:off x="3594753" y="2934766"/>
            <a:ext cx="5731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highlight>
                  <a:srgbClr val="05202E"/>
                </a:highlight>
              </a:rPr>
              <a:t>Avantages K3r-Tech :</a:t>
            </a:r>
            <a:br>
              <a:rPr lang="fr-FR" b="1" dirty="0">
                <a:solidFill>
                  <a:schemeClr val="accent2"/>
                </a:solidFill>
                <a:highlight>
                  <a:srgbClr val="05202E"/>
                </a:highlight>
              </a:rPr>
            </a:br>
            <a:r>
              <a:rPr lang="fr-FR" dirty="0"/>
              <a:t>			</a:t>
            </a:r>
            <a:r>
              <a:rPr lang="fr-FR" dirty="0">
                <a:solidFill>
                  <a:schemeClr val="accent2"/>
                </a:solidFill>
                <a:highlight>
                  <a:srgbClr val="05202E"/>
                </a:highlight>
              </a:rPr>
              <a:t>_Service de suivi pour nos clients</a:t>
            </a:r>
            <a:br>
              <a:rPr lang="fr-FR" dirty="0">
                <a:highlight>
                  <a:srgbClr val="FFFFFF"/>
                </a:highlight>
              </a:rPr>
            </a:br>
            <a:r>
              <a:rPr lang="fr-FR" dirty="0"/>
              <a:t>			</a:t>
            </a:r>
            <a:r>
              <a:rPr lang="fr-FR" dirty="0">
                <a:solidFill>
                  <a:schemeClr val="accent2"/>
                </a:solidFill>
                <a:highlight>
                  <a:srgbClr val="05202E"/>
                </a:highlight>
              </a:rPr>
              <a:t>_Notre seul secteur d’activité c’est vous</a:t>
            </a:r>
            <a:br>
              <a:rPr lang="fr-FR" dirty="0"/>
            </a:br>
            <a:endParaRPr lang="fr-FR" dirty="0"/>
          </a:p>
          <a:p>
            <a:r>
              <a:rPr lang="fr-FR" b="1" dirty="0">
                <a:solidFill>
                  <a:schemeClr val="accent2"/>
                </a:solidFill>
                <a:highlight>
                  <a:srgbClr val="05202E"/>
                </a:highlight>
              </a:rPr>
              <a:t>Inconvénients K3r-Tech : </a:t>
            </a:r>
            <a:br>
              <a:rPr lang="fr-FR" dirty="0"/>
            </a:br>
            <a:r>
              <a:rPr lang="fr-FR" dirty="0"/>
              <a:t>			</a:t>
            </a:r>
            <a:r>
              <a:rPr lang="fr-FR" dirty="0">
                <a:highlight>
                  <a:srgbClr val="FFFFFF"/>
                </a:highlight>
              </a:rPr>
              <a:t>_sous effectif : rendu plus long</a:t>
            </a:r>
          </a:p>
          <a:p>
            <a:r>
              <a:rPr lang="fr-FR" dirty="0"/>
              <a:t>			</a:t>
            </a:r>
            <a:r>
              <a:rPr lang="fr-FR" dirty="0">
                <a:highlight>
                  <a:srgbClr val="FFFFFF"/>
                </a:highlight>
              </a:rPr>
              <a:t>_Différence de budget et de temps</a:t>
            </a:r>
          </a:p>
        </p:txBody>
      </p:sp>
      <p:pic>
        <p:nvPicPr>
          <p:cNvPr id="11" name="Image 10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B6C12790-103A-3C2A-DEC1-09C02F0AC5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8228979" y="262080"/>
            <a:ext cx="3727349" cy="2877843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B366AA5-74EA-0A60-2AAB-D3AADD52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05559"/>
            <a:ext cx="12191999" cy="923621"/>
          </a:xfrm>
        </p:spPr>
        <p:txBody>
          <a:bodyPr/>
          <a:lstStyle/>
          <a:p>
            <a:r>
              <a:rPr lang="fr-FR" sz="4800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Pourquoi K3r-Tech ?</a:t>
            </a:r>
          </a:p>
        </p:txBody>
      </p:sp>
      <p:sp>
        <p:nvSpPr>
          <p:cNvPr id="4" name="Bulle narrative : rectangle à coins arrondis 3">
            <a:extLst>
              <a:ext uri="{FF2B5EF4-FFF2-40B4-BE49-F238E27FC236}">
                <a16:creationId xmlns:a16="http://schemas.microsoft.com/office/drawing/2014/main" id="{45F1ACAF-80BF-3FA0-12C6-F3E7AD04757E}"/>
              </a:ext>
            </a:extLst>
          </p:cNvPr>
          <p:cNvSpPr/>
          <p:nvPr/>
        </p:nvSpPr>
        <p:spPr>
          <a:xfrm>
            <a:off x="9326250" y="4861488"/>
            <a:ext cx="1940118" cy="1339293"/>
          </a:xfrm>
          <a:prstGeom prst="wedgeRoundRectCallou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15D52B-18A5-CC73-1E79-0A2F6C9D411A}"/>
              </a:ext>
            </a:extLst>
          </p:cNvPr>
          <p:cNvSpPr txBox="1"/>
          <p:nvPr/>
        </p:nvSpPr>
        <p:spPr>
          <a:xfrm>
            <a:off x="9482244" y="5069469"/>
            <a:ext cx="2115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Ceci est une image de nos data center !</a:t>
            </a:r>
          </a:p>
        </p:txBody>
      </p:sp>
    </p:spTree>
    <p:extLst>
      <p:ext uri="{BB962C8B-B14F-4D97-AF65-F5344CB8AC3E}">
        <p14:creationId xmlns:p14="http://schemas.microsoft.com/office/powerpoint/2010/main" val="19839029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540</Words>
  <Application>Microsoft Office PowerPoint</Application>
  <PresentationFormat>Grand écran</PresentationFormat>
  <Paragraphs>91</Paragraphs>
  <Slides>12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Arial Nova</vt:lpstr>
      <vt:lpstr>Biome Light</vt:lpstr>
      <vt:lpstr>Calibri</vt:lpstr>
      <vt:lpstr>Segoe UI</vt:lpstr>
      <vt:lpstr>Trebuchet MS</vt:lpstr>
      <vt:lpstr>Wingdings 3</vt:lpstr>
      <vt:lpstr>Facette</vt:lpstr>
      <vt:lpstr>K3r-Tech</vt:lpstr>
      <vt:lpstr>Introduction</vt:lpstr>
      <vt:lpstr>Notre équipe, Nos origines</vt:lpstr>
      <vt:lpstr>Notre Projet :</vt:lpstr>
      <vt:lpstr>Présentation PowerPoint</vt:lpstr>
      <vt:lpstr>Objectifs et  Services</vt:lpstr>
      <vt:lpstr>Nos services </vt:lpstr>
      <vt:lpstr>Tarifs :</vt:lpstr>
      <vt:lpstr>Pourquoi K3r-Tech ?</vt:lpstr>
      <vt:lpstr>Tout nos documents sont a disposition ci-joint : documents administratifs</vt:lpstr>
      <vt:lpstr>Où nous trouver ?</vt:lpstr>
      <vt:lpstr>Merci…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K3r-Tech</dc:title>
  <dc:creator>Line Villemy</dc:creator>
  <cp:lastModifiedBy>Line Villemy</cp:lastModifiedBy>
  <cp:revision>9</cp:revision>
  <dcterms:created xsi:type="dcterms:W3CDTF">2023-01-09T10:27:31Z</dcterms:created>
  <dcterms:modified xsi:type="dcterms:W3CDTF">2023-01-13T16:11:45Z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